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Montserrat SemiBold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Montserrat Medium"/>
      <p:regular r:id="rId31"/>
      <p:bold r:id="rId32"/>
      <p:italic r:id="rId33"/>
      <p:boldItalic r:id="rId34"/>
    </p:embeddedFont>
    <p:embeddedFont>
      <p:font typeface="Montserrat ExtraBold"/>
      <p:bold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3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SemiBold-bold.fntdata"/><Relationship Id="rId23" Type="http://schemas.openxmlformats.org/officeDocument/2006/relationships/font" Target="fonts/Montserrat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boldItalic.fntdata"/><Relationship Id="rId25" Type="http://schemas.openxmlformats.org/officeDocument/2006/relationships/font" Target="fonts/MontserratSemiBold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bold.fntdata"/><Relationship Id="rId13" Type="http://schemas.openxmlformats.org/officeDocument/2006/relationships/slide" Target="slides/slide8.xml"/><Relationship Id="rId35" Type="http://schemas.openxmlformats.org/officeDocument/2006/relationships/font" Target="fonts/MontserratExtraBold-bold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ontserratExtraBol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8ba788ef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8ba788ef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d8ba788ef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8aed03899_0_13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8aed03899_0_13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d8aed03899_0_13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8aed03899_0_7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8aed03899_0_7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d8aed03899_0_7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8aed03899_0_8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8aed03899_0_8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улучшения прекратились на 23 эпохе</a:t>
            </a:r>
            <a:endParaRPr/>
          </a:p>
        </p:txBody>
      </p:sp>
      <p:sp>
        <p:nvSpPr>
          <p:cNvPr id="240" name="Google Shape;240;gd8aed03899_0_8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8aed03899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8aed03899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d8aed03899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d8aed03899_0_4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3" name="Google Shape;283;gd8aed03899_0_4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8aed03899_0_1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gd8aed03899_0_1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8aed03899_0_10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8aed03899_0_10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d8aed03899_0_10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8aed03899_0_10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gd8aed03899_0_10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8aed03899_0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8aed03899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d8aed03899_0_1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8aed03899_0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8aed03899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d8aed03899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8aed03899_0_6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gd8aed03899_0_6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8aed03899_0_6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d8aed03899_0_6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8aed03899_0_2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8aed03899_0_2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d8aed03899_0_2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8aed03899_0_3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8aed03899_0_3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d8aed03899_0_3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8aed03899_0_1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8aed03899_0_1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d8aed03899_0_12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8aed03899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8aed03899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d8aed03899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очка имени">
  <p:cSld name="Карточка имени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2589213" y="2438400"/>
            <a:ext cx="8915400" cy="27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0"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2589213" y="5181600"/>
            <a:ext cx="89154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  <a:defRPr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531812" y="4983087"/>
            <a:ext cx="779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6.jpg"/><Relationship Id="rId5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17.jpg"/><Relationship Id="rId5" Type="http://schemas.openxmlformats.org/officeDocument/2006/relationships/image" Target="../media/image29.png"/><Relationship Id="rId6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jp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b="14456" l="0" r="13948" t="14156"/>
          <a:stretch/>
        </p:blipFill>
        <p:spPr>
          <a:xfrm>
            <a:off x="0" y="0"/>
            <a:ext cx="128097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.png" id="100" name="Google Shape;10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8097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5"/>
          <p:cNvGrpSpPr/>
          <p:nvPr/>
        </p:nvGrpSpPr>
        <p:grpSpPr>
          <a:xfrm>
            <a:off x="5772135" y="3238391"/>
            <a:ext cx="9113968" cy="9127583"/>
            <a:chOff x="6878707" y="3465525"/>
            <a:chExt cx="7856869" cy="7701302"/>
          </a:xfrm>
        </p:grpSpPr>
        <p:pic>
          <p:nvPicPr>
            <p:cNvPr id="102" name="Google Shape;102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665626">
              <a:off x="8056682" y="4565717"/>
              <a:ext cx="5500920" cy="5500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665626">
              <a:off x="8056682" y="4565717"/>
              <a:ext cx="5500920" cy="55009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Google Shape;104;p15"/>
          <p:cNvSpPr/>
          <p:nvPr/>
        </p:nvSpPr>
        <p:spPr>
          <a:xfrm flipH="1" rot="-8100000">
            <a:off x="7708772" y="5012371"/>
            <a:ext cx="6641005" cy="6641005"/>
          </a:xfrm>
          <a:prstGeom prst="rtTriangle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705362">
            <a:off x="-1674977" y="-5040948"/>
            <a:ext cx="9872778" cy="987279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 rot="-2705305">
            <a:off x="-2329675" y="-4640481"/>
            <a:ext cx="9072049" cy="9071838"/>
          </a:xfrm>
          <a:prstGeom prst="rtTriangle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" name="Google Shape;107;p15"/>
          <p:cNvCxnSpPr/>
          <p:nvPr/>
        </p:nvCxnSpPr>
        <p:spPr>
          <a:xfrm>
            <a:off x="13815634" y="-992840"/>
            <a:ext cx="5247300" cy="52473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5"/>
          <p:cNvSpPr txBox="1"/>
          <p:nvPr/>
        </p:nvSpPr>
        <p:spPr>
          <a:xfrm>
            <a:off x="848825" y="1129650"/>
            <a:ext cx="54729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Calibri"/>
              <a:buNone/>
            </a:pPr>
            <a:r>
              <a:rPr lang="ru-RU" sz="39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Классификация дефектов на поверхности стали</a:t>
            </a:r>
            <a:r>
              <a:rPr lang="ru-RU" sz="39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i="0" sz="37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41350" y="444176"/>
            <a:ext cx="2937302" cy="4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848831" y="444175"/>
            <a:ext cx="492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Боровиков Роман Павлович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848819" y="3465525"/>
            <a:ext cx="492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TBD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6990656" y="4844725"/>
            <a:ext cx="492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2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Поток 12.08.2024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1.png" id="214" name="Google Shape;214;p24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2204450" y="510350"/>
            <a:ext cx="7783077" cy="58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/>
          <p:nvPr/>
        </p:nvSpPr>
        <p:spPr>
          <a:xfrm rot="-8100000">
            <a:off x="-2220861" y="-856537"/>
            <a:ext cx="3356777" cy="3356777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"/>
          <p:cNvSpPr/>
          <p:nvPr/>
        </p:nvSpPr>
        <p:spPr>
          <a:xfrm rot="-8100000">
            <a:off x="-2425449" y="213939"/>
            <a:ext cx="4065723" cy="4065723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4"/>
          <p:cNvSpPr/>
          <p:nvPr/>
        </p:nvSpPr>
        <p:spPr>
          <a:xfrm rot="2700000">
            <a:off x="10039894" y="3732575"/>
            <a:ext cx="4358889" cy="4380951"/>
          </a:xfrm>
          <a:prstGeom prst="rtTriangle">
            <a:avLst/>
          </a:prstGeom>
          <a:solidFill>
            <a:srgbClr val="2064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"/>
          <p:cNvSpPr txBox="1"/>
          <p:nvPr/>
        </p:nvSpPr>
        <p:spPr>
          <a:xfrm>
            <a:off x="9482625" y="5452500"/>
            <a:ext cx="22356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Precision/epoch</a:t>
            </a:r>
            <a:endParaRPr b="1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9" name="Google Shape;219;p24"/>
          <p:cNvCxnSpPr/>
          <p:nvPr/>
        </p:nvCxnSpPr>
        <p:spPr>
          <a:xfrm flipH="1">
            <a:off x="10643650" y="1997600"/>
            <a:ext cx="1819500" cy="1819500"/>
          </a:xfrm>
          <a:prstGeom prst="straightConnector1">
            <a:avLst/>
          </a:prstGeom>
          <a:noFill/>
          <a:ln cap="flat" cmpd="sng" w="76200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0" name="Google Shape;220;p24" title="metrics_precision VS step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4450" y="510350"/>
            <a:ext cx="7622976" cy="58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/>
          <p:nvPr/>
        </p:nvSpPr>
        <p:spPr>
          <a:xfrm rot="-5400000">
            <a:off x="8153100" y="2819100"/>
            <a:ext cx="4028700" cy="40491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"/>
          <p:cNvSpPr/>
          <p:nvPr/>
        </p:nvSpPr>
        <p:spPr>
          <a:xfrm>
            <a:off x="0" y="3257525"/>
            <a:ext cx="12192000" cy="282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25" title="metrics_precision VS step.jpeg"/>
          <p:cNvPicPr preferRelativeResize="0"/>
          <p:nvPr/>
        </p:nvPicPr>
        <p:blipFill rotWithShape="1">
          <a:blip r:embed="rId3">
            <a:alphaModFix/>
          </a:blip>
          <a:srcRect b="0" l="17484" r="17491" t="0"/>
          <a:stretch/>
        </p:blipFill>
        <p:spPr>
          <a:xfrm>
            <a:off x="308800" y="3257550"/>
            <a:ext cx="3676626" cy="28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 title="train_obj_loss VS step.jpeg"/>
          <p:cNvPicPr preferRelativeResize="0"/>
          <p:nvPr/>
        </p:nvPicPr>
        <p:blipFill rotWithShape="1">
          <a:blip r:embed="rId4">
            <a:alphaModFix/>
          </a:blip>
          <a:srcRect b="0" l="14759" r="14752" t="0"/>
          <a:stretch/>
        </p:blipFill>
        <p:spPr>
          <a:xfrm>
            <a:off x="4103288" y="3257550"/>
            <a:ext cx="3985428" cy="2827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 title="train_box_loss VS step.jpeg"/>
          <p:cNvPicPr preferRelativeResize="0"/>
          <p:nvPr/>
        </p:nvPicPr>
        <p:blipFill rotWithShape="1">
          <a:blip r:embed="rId5">
            <a:alphaModFix/>
          </a:blip>
          <a:srcRect b="0" l="17503" r="-1095" t="0"/>
          <a:stretch/>
        </p:blipFill>
        <p:spPr>
          <a:xfrm>
            <a:off x="8206575" y="3257550"/>
            <a:ext cx="3985428" cy="282712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 txBox="1"/>
          <p:nvPr>
            <p:ph idx="1" type="body"/>
          </p:nvPr>
        </p:nvSpPr>
        <p:spPr>
          <a:xfrm>
            <a:off x="609600" y="1692076"/>
            <a:ext cx="10972800" cy="9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2400">
                <a:latin typeface="Montserrat"/>
                <a:ea typeface="Montserrat"/>
                <a:cs typeface="Montserrat"/>
                <a:sym typeface="Montserrat"/>
              </a:rPr>
              <a:t>Пояснения для картинок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25"/>
          <p:cNvSpPr txBox="1"/>
          <p:nvPr>
            <p:ph type="title"/>
          </p:nvPr>
        </p:nvSpPr>
        <p:spPr>
          <a:xfrm>
            <a:off x="850200" y="274650"/>
            <a:ext cx="10491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latin typeface="Montserrat ExtraBold"/>
                <a:ea typeface="Montserrat ExtraBold"/>
                <a:cs typeface="Montserrat ExtraBold"/>
                <a:sym typeface="Montserrat ExtraBold"/>
              </a:rPr>
              <a:t>Слайд с картинками</a:t>
            </a:r>
            <a:endParaRPr sz="4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33" name="Google Shape;233;p25"/>
          <p:cNvCxnSpPr/>
          <p:nvPr/>
        </p:nvCxnSpPr>
        <p:spPr>
          <a:xfrm rot="10800000">
            <a:off x="850200" y="1495475"/>
            <a:ext cx="10491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25"/>
          <p:cNvSpPr txBox="1"/>
          <p:nvPr/>
        </p:nvSpPr>
        <p:spPr>
          <a:xfrm>
            <a:off x="8206575" y="6172200"/>
            <a:ext cx="3985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Train loss 23 эпохи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4103263" y="6172200"/>
            <a:ext cx="3985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Train loss 20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0" y="6172200"/>
            <a:ext cx="3985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Precision vs epoch( 23 эпохи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/>
          <p:nvPr/>
        </p:nvSpPr>
        <p:spPr>
          <a:xfrm rot="-5400000">
            <a:off x="9537400" y="4203450"/>
            <a:ext cx="2647800" cy="26613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6"/>
          <p:cNvSpPr/>
          <p:nvPr/>
        </p:nvSpPr>
        <p:spPr>
          <a:xfrm>
            <a:off x="9197025" y="1503500"/>
            <a:ext cx="2746500" cy="513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6"/>
          <p:cNvSpPr/>
          <p:nvPr/>
        </p:nvSpPr>
        <p:spPr>
          <a:xfrm rot="5400000">
            <a:off x="14400" y="-14100"/>
            <a:ext cx="5648400" cy="56766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6"/>
          <p:cNvSpPr/>
          <p:nvPr/>
        </p:nvSpPr>
        <p:spPr>
          <a:xfrm>
            <a:off x="3236825" y="1503500"/>
            <a:ext cx="2746500" cy="513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"/>
          <p:cNvSpPr/>
          <p:nvPr/>
        </p:nvSpPr>
        <p:spPr>
          <a:xfrm>
            <a:off x="247725" y="1503500"/>
            <a:ext cx="2746500" cy="513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6" title="loss VS step - 100.jpeg"/>
          <p:cNvPicPr preferRelativeResize="0"/>
          <p:nvPr/>
        </p:nvPicPr>
        <p:blipFill rotWithShape="1">
          <a:blip r:embed="rId3">
            <a:alphaModFix/>
          </a:blip>
          <a:srcRect b="0" l="36685" r="36682" t="0"/>
          <a:stretch/>
        </p:blipFill>
        <p:spPr>
          <a:xfrm>
            <a:off x="247725" y="1503500"/>
            <a:ext cx="2737500" cy="513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 title="train_obj_loss VS step-100.jpeg"/>
          <p:cNvPicPr preferRelativeResize="0"/>
          <p:nvPr/>
        </p:nvPicPr>
        <p:blipFill rotWithShape="1">
          <a:blip r:embed="rId4">
            <a:alphaModFix/>
          </a:blip>
          <a:srcRect b="0" l="36685" r="36682" t="0"/>
          <a:stretch/>
        </p:blipFill>
        <p:spPr>
          <a:xfrm>
            <a:off x="3230588" y="1503500"/>
            <a:ext cx="2737500" cy="5139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.png" id="249" name="Google Shape;249;p26"/>
          <p:cNvPicPr preferRelativeResize="0"/>
          <p:nvPr/>
        </p:nvPicPr>
        <p:blipFill rotWithShape="1">
          <a:blip r:embed="rId5">
            <a:alphaModFix amt="25000"/>
          </a:blip>
          <a:srcRect b="0" l="0" r="0" t="0"/>
          <a:stretch/>
        </p:blipFill>
        <p:spPr>
          <a:xfrm>
            <a:off x="6216875" y="1503500"/>
            <a:ext cx="2737500" cy="5139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.png" id="250" name="Google Shape;250;p26"/>
          <p:cNvPicPr preferRelativeResize="0"/>
          <p:nvPr/>
        </p:nvPicPr>
        <p:blipFill rotWithShape="1">
          <a:blip r:embed="rId5">
            <a:alphaModFix amt="25000"/>
          </a:blip>
          <a:srcRect b="0" l="0" r="0" t="0"/>
          <a:stretch/>
        </p:blipFill>
        <p:spPr>
          <a:xfrm>
            <a:off x="9199738" y="1503500"/>
            <a:ext cx="2737500" cy="5139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26"/>
          <p:cNvGrpSpPr/>
          <p:nvPr/>
        </p:nvGrpSpPr>
        <p:grpSpPr>
          <a:xfrm>
            <a:off x="238651" y="5837851"/>
            <a:ext cx="2746550" cy="795619"/>
            <a:chOff x="9206575" y="7816950"/>
            <a:chExt cx="2746550" cy="1150237"/>
          </a:xfrm>
        </p:grpSpPr>
        <p:pic>
          <p:nvPicPr>
            <p:cNvPr id="252" name="Google Shape;252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15625" y="7816950"/>
              <a:ext cx="2737500" cy="1150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06575" y="7816962"/>
              <a:ext cx="2737500" cy="11502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4" name="Google Shape;254;p26"/>
          <p:cNvSpPr txBox="1"/>
          <p:nvPr>
            <p:ph type="ctrTitle"/>
          </p:nvPr>
        </p:nvSpPr>
        <p:spPr>
          <a:xfrm>
            <a:off x="0" y="416550"/>
            <a:ext cx="12192000" cy="79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rgbClr val="2763F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Слайд с картинками</a:t>
            </a:r>
            <a:endParaRPr sz="4800">
              <a:solidFill>
                <a:srgbClr val="2763F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247675" y="5886450"/>
            <a:ext cx="27375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Precision - 100 epochs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6" name="Google Shape;256;p26"/>
          <p:cNvCxnSpPr/>
          <p:nvPr/>
        </p:nvCxnSpPr>
        <p:spPr>
          <a:xfrm rot="10800000">
            <a:off x="247725" y="1325725"/>
            <a:ext cx="11705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7" name="Google Shape;257;p26"/>
          <p:cNvGrpSpPr/>
          <p:nvPr/>
        </p:nvGrpSpPr>
        <p:grpSpPr>
          <a:xfrm>
            <a:off x="3227776" y="5837851"/>
            <a:ext cx="2746550" cy="795619"/>
            <a:chOff x="9206575" y="7816950"/>
            <a:chExt cx="2746550" cy="1150237"/>
          </a:xfrm>
        </p:grpSpPr>
        <p:pic>
          <p:nvPicPr>
            <p:cNvPr id="258" name="Google Shape;258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15625" y="7816950"/>
              <a:ext cx="2737500" cy="1150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06575" y="7816962"/>
              <a:ext cx="2737500" cy="11502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0" name="Google Shape;260;p26"/>
          <p:cNvSpPr txBox="1"/>
          <p:nvPr/>
        </p:nvSpPr>
        <p:spPr>
          <a:xfrm>
            <a:off x="3236800" y="5886450"/>
            <a:ext cx="27375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loss 100 epochs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61" name="Google Shape;261;p26"/>
          <p:cNvGrpSpPr/>
          <p:nvPr/>
        </p:nvGrpSpPr>
        <p:grpSpPr>
          <a:xfrm>
            <a:off x="6216901" y="5837851"/>
            <a:ext cx="2746550" cy="795619"/>
            <a:chOff x="9206575" y="7816950"/>
            <a:chExt cx="2746550" cy="1150237"/>
          </a:xfrm>
        </p:grpSpPr>
        <p:pic>
          <p:nvPicPr>
            <p:cNvPr id="262" name="Google Shape;262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15625" y="7816950"/>
              <a:ext cx="2737500" cy="1150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06575" y="7816962"/>
              <a:ext cx="2737500" cy="11502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4" name="Google Shape;264;p26"/>
          <p:cNvSpPr txBox="1"/>
          <p:nvPr/>
        </p:nvSpPr>
        <p:spPr>
          <a:xfrm>
            <a:off x="6225925" y="5886450"/>
            <a:ext cx="27375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Подпись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 картинке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65" name="Google Shape;265;p26"/>
          <p:cNvGrpSpPr/>
          <p:nvPr/>
        </p:nvGrpSpPr>
        <p:grpSpPr>
          <a:xfrm>
            <a:off x="9206026" y="5837851"/>
            <a:ext cx="2746550" cy="795619"/>
            <a:chOff x="9206575" y="7816950"/>
            <a:chExt cx="2746550" cy="1150237"/>
          </a:xfrm>
        </p:grpSpPr>
        <p:pic>
          <p:nvPicPr>
            <p:cNvPr id="266" name="Google Shape;26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15625" y="7816950"/>
              <a:ext cx="2737500" cy="1150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06575" y="7816962"/>
              <a:ext cx="2737500" cy="11502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8" name="Google Shape;268;p26"/>
          <p:cNvSpPr txBox="1"/>
          <p:nvPr/>
        </p:nvSpPr>
        <p:spPr>
          <a:xfrm>
            <a:off x="9215050" y="5886450"/>
            <a:ext cx="27375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Подпись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 картинке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27"/>
          <p:cNvGrpSpPr/>
          <p:nvPr/>
        </p:nvGrpSpPr>
        <p:grpSpPr>
          <a:xfrm>
            <a:off x="-1295392" y="0"/>
            <a:ext cx="16104067" cy="9406323"/>
            <a:chOff x="-1295392" y="0"/>
            <a:chExt cx="16104067" cy="9406323"/>
          </a:xfrm>
        </p:grpSpPr>
        <p:pic>
          <p:nvPicPr>
            <p:cNvPr descr="D:\Наташа\корел\сувалкина\презентация НЕЙРОНКИ\ДОД\20.png" id="275" name="Google Shape;275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04352" y="5483975"/>
              <a:ext cx="4169400" cy="2105299"/>
            </a:xfrm>
            <a:prstGeom prst="flowChartExtract">
              <a:avLst/>
            </a:prstGeom>
            <a:noFill/>
            <a:ln>
              <a:noFill/>
            </a:ln>
          </p:spPr>
        </p:pic>
        <p:pic>
          <p:nvPicPr>
            <p:cNvPr descr="D:\Наташа\корел\сувалкина\презентация НЕЙРОНКИ\ДОД\20.png" id="276" name="Google Shape;276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800000">
              <a:off x="9715500" y="0"/>
              <a:ext cx="5093175" cy="2571750"/>
            </a:xfrm>
            <a:prstGeom prst="flowChartExtract">
              <a:avLst/>
            </a:prstGeom>
            <a:noFill/>
            <a:ln>
              <a:noFill/>
            </a:ln>
          </p:spPr>
        </p:pic>
        <p:sp>
          <p:nvSpPr>
            <p:cNvPr id="277" name="Google Shape;277;p27"/>
            <p:cNvSpPr/>
            <p:nvPr/>
          </p:nvSpPr>
          <p:spPr>
            <a:xfrm rot="8100000">
              <a:off x="-684797" y="5847006"/>
              <a:ext cx="2948211" cy="2948635"/>
            </a:xfrm>
            <a:prstGeom prst="rtTriangle">
              <a:avLst/>
            </a:prstGeom>
            <a:noFill/>
            <a:ln cap="flat" cmpd="sng" w="76200">
              <a:solidFill>
                <a:srgbClr val="C9CF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278" name="Google Shape;278;p27"/>
          <p:cNvSpPr txBox="1"/>
          <p:nvPr/>
        </p:nvSpPr>
        <p:spPr>
          <a:xfrm flipH="1">
            <a:off x="577050" y="424025"/>
            <a:ext cx="113292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rPr lang="ru-RU" sz="5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Слайд для большого объема</a:t>
            </a:r>
            <a:endParaRPr i="0" sz="50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79" name="Google Shape;279;p27"/>
          <p:cNvCxnSpPr/>
          <p:nvPr/>
        </p:nvCxnSpPr>
        <p:spPr>
          <a:xfrm rot="10800000">
            <a:off x="667200" y="1371600"/>
            <a:ext cx="11753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0" name="Google Shape;280;p27" title="welding_lin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45050"/>
            <a:ext cx="12024924" cy="53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28"/>
          <p:cNvGrpSpPr/>
          <p:nvPr/>
        </p:nvGrpSpPr>
        <p:grpSpPr>
          <a:xfrm>
            <a:off x="-2464625" y="6"/>
            <a:ext cx="9305520" cy="7976392"/>
            <a:chOff x="-2464625" y="6"/>
            <a:chExt cx="9305520" cy="7976392"/>
          </a:xfrm>
        </p:grpSpPr>
        <p:sp>
          <p:nvSpPr>
            <p:cNvPr id="286" name="Google Shape;286;p28"/>
            <p:cNvSpPr/>
            <p:nvPr/>
          </p:nvSpPr>
          <p:spPr>
            <a:xfrm rot="5400000">
              <a:off x="17245" y="-17244"/>
              <a:ext cx="6806400" cy="6840900"/>
            </a:xfrm>
            <a:prstGeom prst="rtTriangle">
              <a:avLst/>
            </a:prstGeom>
            <a:solidFill>
              <a:srgbClr val="EEF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 rot="-8100000">
              <a:off x="-1853943" y="4417081"/>
              <a:ext cx="2948635" cy="2948635"/>
            </a:xfrm>
            <a:prstGeom prst="rtTriangle">
              <a:avLst/>
            </a:prstGeom>
            <a:noFill/>
            <a:ln cap="flat" cmpd="sng" w="76200">
              <a:solidFill>
                <a:srgbClr val="C9CF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8"/>
          <p:cNvSpPr txBox="1"/>
          <p:nvPr/>
        </p:nvSpPr>
        <p:spPr>
          <a:xfrm flipH="1">
            <a:off x="577050" y="424025"/>
            <a:ext cx="113292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rPr lang="ru-RU" sz="5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Слайд для большого объема</a:t>
            </a:r>
            <a:endParaRPr i="0" sz="50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89" name="Google Shape;289;p28"/>
          <p:cNvCxnSpPr/>
          <p:nvPr/>
        </p:nvCxnSpPr>
        <p:spPr>
          <a:xfrm rot="10800000">
            <a:off x="667200" y="1371600"/>
            <a:ext cx="11562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0" name="Google Shape;290;p28" title="punching_hol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4400" y="1400275"/>
            <a:ext cx="12134001" cy="60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29"/>
          <p:cNvGrpSpPr/>
          <p:nvPr/>
        </p:nvGrpSpPr>
        <p:grpSpPr>
          <a:xfrm>
            <a:off x="-153" y="3"/>
            <a:ext cx="12192053" cy="9930854"/>
            <a:chOff x="-153" y="3"/>
            <a:chExt cx="12192053" cy="9930854"/>
          </a:xfrm>
        </p:grpSpPr>
        <p:sp>
          <p:nvSpPr>
            <p:cNvPr id="296" name="Google Shape;296;p29"/>
            <p:cNvSpPr/>
            <p:nvPr/>
          </p:nvSpPr>
          <p:spPr>
            <a:xfrm rot="5400000">
              <a:off x="7497" y="-7647"/>
              <a:ext cx="3013800" cy="3029100"/>
            </a:xfrm>
            <a:prstGeom prst="rtTriangle">
              <a:avLst/>
            </a:prstGeom>
            <a:solidFill>
              <a:srgbClr val="EEF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9"/>
            <p:cNvSpPr/>
            <p:nvPr/>
          </p:nvSpPr>
          <p:spPr>
            <a:xfrm rot="-5400000">
              <a:off x="8306000" y="2964633"/>
              <a:ext cx="3885900" cy="3885900"/>
            </a:xfrm>
            <a:prstGeom prst="rtTriangle">
              <a:avLst/>
            </a:prstGeom>
            <a:solidFill>
              <a:srgbClr val="EEF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98" name="Google Shape;298;p29"/>
            <p:cNvSpPr/>
            <p:nvPr/>
          </p:nvSpPr>
          <p:spPr>
            <a:xfrm flipH="1" rot="8100000">
              <a:off x="7509671" y="6003284"/>
              <a:ext cx="3253708" cy="3253708"/>
            </a:xfrm>
            <a:custGeom>
              <a:rect b="b" l="l" r="r" t="t"/>
              <a:pathLst>
                <a:path extrusionOk="0" h="3916118" w="3916118">
                  <a:moveTo>
                    <a:pt x="3916118" y="0"/>
                  </a:moveTo>
                  <a:lnTo>
                    <a:pt x="3916118" y="3916118"/>
                  </a:lnTo>
                  <a:lnTo>
                    <a:pt x="0" y="3916118"/>
                  </a:lnTo>
                </a:path>
              </a:pathLst>
            </a:custGeom>
            <a:noFill/>
            <a:ln cap="flat" cmpd="sng" w="76200">
              <a:solidFill>
                <a:srgbClr val="C9CF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29"/>
          <p:cNvSpPr txBox="1"/>
          <p:nvPr/>
        </p:nvSpPr>
        <p:spPr>
          <a:xfrm flipH="1">
            <a:off x="577050" y="424025"/>
            <a:ext cx="113292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rPr lang="ru-RU" sz="5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Слайд для большого объема</a:t>
            </a:r>
            <a:endParaRPr i="0" sz="50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00" name="Google Shape;300;p29"/>
          <p:cNvCxnSpPr/>
          <p:nvPr/>
        </p:nvCxnSpPr>
        <p:spPr>
          <a:xfrm rot="10800000">
            <a:off x="667200" y="1371600"/>
            <a:ext cx="11562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1" name="Google Shape;301;p29" title="img_07_425100400_0010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2450"/>
            <a:ext cx="13706225" cy="855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/>
          <p:nvPr/>
        </p:nvSpPr>
        <p:spPr>
          <a:xfrm rot="-2700000">
            <a:off x="-4320848" y="-5309617"/>
            <a:ext cx="10768246" cy="10768034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08" name="Google Shape;308;p30"/>
          <p:cNvSpPr/>
          <p:nvPr/>
        </p:nvSpPr>
        <p:spPr>
          <a:xfrm rot="-2700000">
            <a:off x="7063460" y="-5462017"/>
            <a:ext cx="10768246" cy="10768034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309" name="Google Shape;309;p30"/>
          <p:cNvPicPr preferRelativeResize="0"/>
          <p:nvPr/>
        </p:nvPicPr>
        <p:blipFill rotWithShape="1">
          <a:blip r:embed="rId3">
            <a:alphaModFix/>
          </a:blip>
          <a:srcRect b="8570" l="-5727" r="16648" t="12146"/>
          <a:stretch/>
        </p:blipFill>
        <p:spPr>
          <a:xfrm>
            <a:off x="2526983" y="2819725"/>
            <a:ext cx="9248400" cy="4628700"/>
          </a:xfrm>
          <a:prstGeom prst="triangle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310" name="Google Shape;31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9">
            <a:off x="2658994" y="4680469"/>
            <a:ext cx="8984378" cy="898438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0"/>
          <p:cNvSpPr/>
          <p:nvPr/>
        </p:nvSpPr>
        <p:spPr>
          <a:xfrm rot="-2700000">
            <a:off x="7063460" y="-6140317"/>
            <a:ext cx="10768246" cy="10768034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12" name="Google Shape;312;p30"/>
          <p:cNvSpPr/>
          <p:nvPr/>
        </p:nvSpPr>
        <p:spPr>
          <a:xfrm rot="-2700000">
            <a:off x="-2123141" y="-4843408"/>
            <a:ext cx="9229016" cy="9229016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313" name="Google Shape;313;p30"/>
          <p:cNvCxnSpPr/>
          <p:nvPr/>
        </p:nvCxnSpPr>
        <p:spPr>
          <a:xfrm>
            <a:off x="8677543" y="-1020440"/>
            <a:ext cx="5247300" cy="5247300"/>
          </a:xfrm>
          <a:prstGeom prst="straightConnector1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p30"/>
          <p:cNvSpPr txBox="1"/>
          <p:nvPr/>
        </p:nvSpPr>
        <p:spPr>
          <a:xfrm>
            <a:off x="560434" y="555800"/>
            <a:ext cx="54591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 sz="5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Вывод</a:t>
            </a:r>
            <a:endParaRPr sz="5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 sz="5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нейронная сеть справилась со всеми тестовыми фотографиями, считаю пезультат абучения удовлетворительным</a:t>
            </a:r>
            <a:endParaRPr sz="5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 b="0" l="32308" r="25991" t="0"/>
          <a:stretch/>
        </p:blipFill>
        <p:spPr>
          <a:xfrm>
            <a:off x="6096000" y="0"/>
            <a:ext cx="6096000" cy="6096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3.png" id="320" name="Google Shape;32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0"/>
            <a:ext cx="6095999" cy="60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/>
          <p:nvPr/>
        </p:nvSpPr>
        <p:spPr>
          <a:xfrm flipH="1" rot="5400000">
            <a:off x="6027000" y="-69000"/>
            <a:ext cx="6234300" cy="6234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22" name="Google Shape;322;p31"/>
          <p:cNvSpPr/>
          <p:nvPr/>
        </p:nvSpPr>
        <p:spPr>
          <a:xfrm rot="5400000">
            <a:off x="7" y="-8"/>
            <a:ext cx="6096000" cy="6096000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23" name="Google Shape;323;p31"/>
          <p:cNvSpPr txBox="1"/>
          <p:nvPr/>
        </p:nvSpPr>
        <p:spPr>
          <a:xfrm>
            <a:off x="609600" y="3221713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</a:pPr>
            <a:r>
              <a:rPr lang="ru-RU" sz="5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Заключение</a:t>
            </a:r>
            <a:endParaRPr sz="55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24" name="Google Shape;324;p31"/>
          <p:cNvSpPr txBox="1"/>
          <p:nvPr>
            <p:ph idx="1" type="body"/>
          </p:nvPr>
        </p:nvSpPr>
        <p:spPr>
          <a:xfrm>
            <a:off x="1362150" y="4742350"/>
            <a:ext cx="9467700" cy="211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1F2328"/>
                </a:solidFill>
                <a:highlight>
                  <a:srgbClr val="FFFFFF"/>
                </a:highlight>
              </a:rPr>
              <a:t>В дальнейшем планируется расширить датасет для улучшения устойчивости модели к различным условиям и типам дефектов. Также возможно применение других архитектур нпример yolo v8 large or excel глубокого обучения для повышения точности классификации.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ru-RU" sz="1200">
                <a:solidFill>
                  <a:srgbClr val="1F2328"/>
                </a:solidFill>
                <a:highlight>
                  <a:srgbClr val="FFFFFF"/>
                </a:highlight>
              </a:rPr>
              <a:t>Кроме того, стоит рассмотреть интеграцию разработанной системы в производственные процессы для реального времени контроля качества.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177800" lvl="0" marL="3048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31"/>
          <p:cNvSpPr/>
          <p:nvPr/>
        </p:nvSpPr>
        <p:spPr>
          <a:xfrm rot="-2700000">
            <a:off x="-2820564" y="-8517027"/>
            <a:ext cx="10577327" cy="10576903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326" name="Google Shape;32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450" y="367976"/>
            <a:ext cx="2937302" cy="4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6"/>
          <p:cNvGrpSpPr/>
          <p:nvPr/>
        </p:nvGrpSpPr>
        <p:grpSpPr>
          <a:xfrm>
            <a:off x="-2801700" y="-95250"/>
            <a:ext cx="9107400" cy="13883700"/>
            <a:chOff x="-2801700" y="-95250"/>
            <a:chExt cx="9107400" cy="13883700"/>
          </a:xfrm>
        </p:grpSpPr>
        <p:sp>
          <p:nvSpPr>
            <p:cNvPr id="119" name="Google Shape;119;p16"/>
            <p:cNvSpPr/>
            <p:nvPr/>
          </p:nvSpPr>
          <p:spPr>
            <a:xfrm flipH="1" rot="-5400000">
              <a:off x="-909456" y="6241425"/>
              <a:ext cx="4448400" cy="1828200"/>
            </a:xfrm>
            <a:prstGeom prst="triangle">
              <a:avLst>
                <a:gd fmla="val 50000" name="adj"/>
              </a:avLst>
            </a:prstGeom>
            <a:solidFill>
              <a:srgbClr val="2064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2064FB"/>
                </a:solidFill>
              </a:endParaRPr>
            </a:p>
          </p:txBody>
        </p:sp>
        <p:pic>
          <p:nvPicPr>
            <p:cNvPr id="120" name="Google Shape;120;p16"/>
            <p:cNvPicPr preferRelativeResize="0"/>
            <p:nvPr/>
          </p:nvPicPr>
          <p:blipFill rotWithShape="1">
            <a:blip r:embed="rId3">
              <a:alphaModFix/>
            </a:blip>
            <a:srcRect b="-100000" l="12441" r="0" t="0"/>
            <a:stretch/>
          </p:blipFill>
          <p:spPr>
            <a:xfrm>
              <a:off x="-2801700" y="-95250"/>
              <a:ext cx="9107400" cy="13883700"/>
            </a:xfrm>
            <a:prstGeom prst="chevron">
              <a:avLst>
                <a:gd fmla="val 54595" name="adj"/>
              </a:avLst>
            </a:prstGeom>
            <a:noFill/>
            <a:ln>
              <a:noFill/>
            </a:ln>
          </p:spPr>
        </p:pic>
      </p:grpSp>
      <p:sp>
        <p:nvSpPr>
          <p:cNvPr id="121" name="Google Shape;121;p16"/>
          <p:cNvSpPr/>
          <p:nvPr/>
        </p:nvSpPr>
        <p:spPr>
          <a:xfrm flipH="1" rot="-5400000">
            <a:off x="7857825" y="-1374375"/>
            <a:ext cx="6037500" cy="2630700"/>
          </a:xfrm>
          <a:prstGeom prst="triangle">
            <a:avLst>
              <a:gd fmla="val 50000" name="adj"/>
            </a:avLst>
          </a:prstGeom>
          <a:solidFill>
            <a:srgbClr val="EE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64FB"/>
              </a:solidFill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3813017" y="790967"/>
            <a:ext cx="73131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100">
                <a:solidFill>
                  <a:srgbClr val="2763F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Постановка задачи</a:t>
            </a:r>
            <a:endParaRPr sz="5100">
              <a:solidFill>
                <a:srgbClr val="2763F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3" name="Google Shape;123;p16"/>
          <p:cNvSpPr txBox="1"/>
          <p:nvPr>
            <p:ph idx="1" type="body"/>
          </p:nvPr>
        </p:nvSpPr>
        <p:spPr>
          <a:xfrm>
            <a:off x="6305700" y="2484300"/>
            <a:ext cx="55827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•"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Необходимо обучить нейросеть находить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Montserrat"/>
              <a:buChar char="•"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дефект на стальном листе по фотографии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Montserrat"/>
              <a:buChar char="•"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 определять его класс.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4" name="Google Shape;124;p16"/>
          <p:cNvCxnSpPr/>
          <p:nvPr/>
        </p:nvCxnSpPr>
        <p:spPr>
          <a:xfrm rot="10800000">
            <a:off x="4028675" y="1797475"/>
            <a:ext cx="8547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 b="97673" l="0" r="0" t="0"/>
          <a:stretch/>
        </p:blipFill>
        <p:spPr>
          <a:xfrm>
            <a:off x="-1482100" y="415781"/>
            <a:ext cx="7846775" cy="1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2102" y="1630976"/>
            <a:ext cx="7846775" cy="52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>
          <a:xfrm rot="2700000">
            <a:off x="-60817" y="-497683"/>
            <a:ext cx="10082211" cy="5008862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 rot="10800000">
            <a:off x="1635324" y="-1314450"/>
            <a:ext cx="6902100" cy="3429000"/>
          </a:xfrm>
          <a:prstGeom prst="triangle">
            <a:avLst>
              <a:gd fmla="val 50000" name="adj"/>
            </a:avLst>
          </a:prstGeom>
          <a:solidFill>
            <a:srgbClr val="EE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17"/>
          <p:cNvCxnSpPr/>
          <p:nvPr/>
        </p:nvCxnSpPr>
        <p:spPr>
          <a:xfrm>
            <a:off x="60775" y="0"/>
            <a:ext cx="5732400" cy="573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7"/>
          <p:cNvCxnSpPr/>
          <p:nvPr/>
        </p:nvCxnSpPr>
        <p:spPr>
          <a:xfrm flipH="1">
            <a:off x="5412175" y="-266700"/>
            <a:ext cx="3248100" cy="3248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7"/>
          <p:cNvSpPr txBox="1"/>
          <p:nvPr/>
        </p:nvSpPr>
        <p:spPr>
          <a:xfrm>
            <a:off x="7059608" y="1962158"/>
            <a:ext cx="51324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Цель </a:t>
            </a:r>
            <a:endParaRPr sz="5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6788850" y="3465525"/>
            <a:ext cx="54033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31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Найти </a:t>
            </a: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дефект на стальном листе по фотографии(Object detection)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6096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 определить его класс. из 10 возможных. 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b="0" l="28967" r="0" t="5446"/>
          <a:stretch/>
        </p:blipFill>
        <p:spPr>
          <a:xfrm>
            <a:off x="4457700" y="0"/>
            <a:ext cx="77343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000" y="0"/>
            <a:ext cx="716304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/>
          <p:nvPr/>
        </p:nvSpPr>
        <p:spPr>
          <a:xfrm>
            <a:off x="5335257" y="6"/>
            <a:ext cx="6856800" cy="68568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45" name="Google Shape;145;p18"/>
          <p:cNvSpPr/>
          <p:nvPr/>
        </p:nvSpPr>
        <p:spPr>
          <a:xfrm>
            <a:off x="0" y="0"/>
            <a:ext cx="5372100" cy="685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 rot="5400000">
            <a:off x="-50" y="150"/>
            <a:ext cx="5029200" cy="50289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147" name="Google Shape;147;p18"/>
          <p:cNvCxnSpPr/>
          <p:nvPr/>
        </p:nvCxnSpPr>
        <p:spPr>
          <a:xfrm rot="10800000">
            <a:off x="4212525" y="-114375"/>
            <a:ext cx="4304100" cy="4304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18"/>
          <p:cNvSpPr/>
          <p:nvPr/>
        </p:nvSpPr>
        <p:spPr>
          <a:xfrm>
            <a:off x="1055667" y="1047267"/>
            <a:ext cx="73131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Задачи</a:t>
            </a:r>
            <a:endParaRPr i="0" sz="5500" u="none" cap="none" strike="noStrike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9" name="Google Shape;149;p18"/>
          <p:cNvSpPr txBox="1"/>
          <p:nvPr>
            <p:ph idx="1" type="body"/>
          </p:nvPr>
        </p:nvSpPr>
        <p:spPr>
          <a:xfrm>
            <a:off x="609600" y="2552700"/>
            <a:ext cx="6856800" cy="430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lang="ru-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подготовить базу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lang="ru-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 дообучить классическую модель OD использовалась Yolov5 medium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lang="ru-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 протестировать модель на тестовых данных при необходимости вернуться к задаче 2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9"/>
          <p:cNvPicPr preferRelativeResize="0"/>
          <p:nvPr/>
        </p:nvPicPr>
        <p:blipFill rotWithShape="1">
          <a:blip r:embed="rId3">
            <a:alphaModFix/>
          </a:blip>
          <a:srcRect b="0" l="13156" r="30593" t="0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3.png" id="155" name="Google Shape;15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0" y="0"/>
            <a:ext cx="685800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/>
          <p:nvPr/>
        </p:nvSpPr>
        <p:spPr>
          <a:xfrm flipH="1" rot="10800000">
            <a:off x="5010150" y="-150"/>
            <a:ext cx="7182000" cy="71820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57" name="Google Shape;157;p19"/>
          <p:cNvSpPr/>
          <p:nvPr/>
        </p:nvSpPr>
        <p:spPr>
          <a:xfrm rot="-2700000">
            <a:off x="6658158" y="-1459142"/>
            <a:ext cx="2877783" cy="2877783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158" name="Google Shape;158;p19"/>
          <p:cNvCxnSpPr/>
          <p:nvPr/>
        </p:nvCxnSpPr>
        <p:spPr>
          <a:xfrm flipH="1">
            <a:off x="5909750" y="-150"/>
            <a:ext cx="5791500" cy="57921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9"/>
          <p:cNvCxnSpPr/>
          <p:nvPr/>
        </p:nvCxnSpPr>
        <p:spPr>
          <a:xfrm>
            <a:off x="5409025" y="-150"/>
            <a:ext cx="2754300" cy="2754300"/>
          </a:xfrm>
          <a:prstGeom prst="straightConnector1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9"/>
          <p:cNvSpPr txBox="1"/>
          <p:nvPr/>
        </p:nvSpPr>
        <p:spPr>
          <a:xfrm>
            <a:off x="828925" y="805350"/>
            <a:ext cx="71820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Обучающая </a:t>
            </a:r>
            <a:b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база</a:t>
            </a:r>
            <a:endParaRPr sz="5500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1" name="Google Shape;161;p19"/>
          <p:cNvSpPr/>
          <p:nvPr/>
        </p:nvSpPr>
        <p:spPr>
          <a:xfrm rot="8100000">
            <a:off x="-726208" y="6236643"/>
            <a:ext cx="1360615" cy="1360615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62" name="Google Shape;162;p19"/>
          <p:cNvSpPr txBox="1"/>
          <p:nvPr/>
        </p:nvSpPr>
        <p:spPr>
          <a:xfrm flipH="1">
            <a:off x="828925" y="2754150"/>
            <a:ext cx="6733800" cy="3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Объем базы</a:t>
            </a:r>
            <a:br>
              <a:rPr lang="ru-RU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858 фтотографий листов стали разбитых на 10 классов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Источник сбора данных</a:t>
            </a:r>
            <a:br>
              <a:rPr lang="ru-RU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Kaggle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Инструменты для сбора данных</a:t>
            </a:r>
            <a:br>
              <a:rPr lang="ru-RU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Kaggle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Возникшие трудности при сборе базы</a:t>
            </a:r>
            <a:br>
              <a:rPr lang="ru-RU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несбалансированные классы(число фотографий от 45 до 800+,некачественные фотографии для разметки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20.png" id="168" name="Google Shape;16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5450" y="0"/>
            <a:ext cx="668655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 txBox="1"/>
          <p:nvPr>
            <p:ph type="ctrTitle"/>
          </p:nvPr>
        </p:nvSpPr>
        <p:spPr>
          <a:xfrm>
            <a:off x="705483" y="3066242"/>
            <a:ext cx="5921700" cy="114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-RU" sz="5500">
                <a:latin typeface="Montserrat ExtraBold"/>
                <a:ea typeface="Montserrat ExtraBold"/>
                <a:cs typeface="Montserrat ExtraBold"/>
                <a:sym typeface="Montserrat ExtraBold"/>
              </a:rPr>
              <a:t>Слайд с картинкой</a:t>
            </a:r>
            <a:endParaRPr sz="55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0" name="Google Shape;170;p20"/>
          <p:cNvSpPr/>
          <p:nvPr/>
        </p:nvSpPr>
        <p:spPr>
          <a:xfrm rot="-2700000">
            <a:off x="80358" y="-1459142"/>
            <a:ext cx="2877783" cy="2877783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171" name="Google Shape;171;p20"/>
          <p:cNvCxnSpPr/>
          <p:nvPr/>
        </p:nvCxnSpPr>
        <p:spPr>
          <a:xfrm flipH="1">
            <a:off x="-964650" y="741475"/>
            <a:ext cx="2583900" cy="25845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0"/>
          <p:cNvSpPr/>
          <p:nvPr/>
        </p:nvSpPr>
        <p:spPr>
          <a:xfrm rot="8100000">
            <a:off x="3066763" y="5688590"/>
            <a:ext cx="3719523" cy="3719523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73" name="Google Shape;173;p20" title="yolov5-model-structure-JPEG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5450" y="26"/>
            <a:ext cx="673047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20.png" id="179" name="Google Shape;17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1167" y="467933"/>
            <a:ext cx="5434799" cy="587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>
            <p:ph type="title"/>
          </p:nvPr>
        </p:nvSpPr>
        <p:spPr>
          <a:xfrm>
            <a:off x="715367" y="933167"/>
            <a:ext cx="5164500" cy="114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5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Слайд с картинкой и инф.</a:t>
            </a:r>
            <a:endParaRPr sz="3900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81" name="Google Shape;181;p21"/>
          <p:cNvCxnSpPr/>
          <p:nvPr/>
        </p:nvCxnSpPr>
        <p:spPr>
          <a:xfrm>
            <a:off x="518800" y="0"/>
            <a:ext cx="0" cy="2495700"/>
          </a:xfrm>
          <a:prstGeom prst="straightConnector1">
            <a:avLst/>
          </a:prstGeom>
          <a:noFill/>
          <a:ln cap="flat" cmpd="sng" w="76200">
            <a:solidFill>
              <a:srgbClr val="2064F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21"/>
          <p:cNvSpPr txBox="1"/>
          <p:nvPr/>
        </p:nvSpPr>
        <p:spPr>
          <a:xfrm>
            <a:off x="715375" y="3067050"/>
            <a:ext cx="5343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Montserrat"/>
                <a:ea typeface="Montserrat"/>
                <a:cs typeface="Montserrat"/>
                <a:sym typeface="Montserrat"/>
              </a:rPr>
              <a:t>График точности тренировки модели. полученный с Comet ML (интегрированная в yolo система отслеживания экспериментов.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ru-RU" sz="1800">
                <a:latin typeface="Montserrat"/>
                <a:ea typeface="Montserrat"/>
                <a:cs typeface="Montserrat"/>
                <a:sym typeface="Montserrat"/>
              </a:rPr>
              <a:t>Наилучший  результат 85% на 3 эпохе и продолжает расти в конце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ru-RU" sz="1800">
                <a:latin typeface="Montserrat"/>
                <a:ea typeface="Montserrat"/>
                <a:cs typeface="Montserrat"/>
                <a:sym typeface="Montserrat"/>
              </a:rPr>
              <a:t>Гиперпараметрыфайнтюнинга модели: batch-size=16, epochs=20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" name="Google Shape;183;p21" title="metrics_precision VS step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525" y="527425"/>
            <a:ext cx="5343600" cy="58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1.png" id="189" name="Google Shape;189;p22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0" y="533400"/>
            <a:ext cx="6204803" cy="5810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/>
          <p:nvPr>
            <p:ph type="title"/>
          </p:nvPr>
        </p:nvSpPr>
        <p:spPr>
          <a:xfrm>
            <a:off x="6991350" y="1224800"/>
            <a:ext cx="42291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5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Слайд с картинкой и инф.</a:t>
            </a:r>
            <a:endParaRPr sz="35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1" name="Google Shape;191;p22"/>
          <p:cNvSpPr/>
          <p:nvPr/>
        </p:nvSpPr>
        <p:spPr>
          <a:xfrm rot="10800000">
            <a:off x="10458350" y="533350"/>
            <a:ext cx="1466400" cy="1466400"/>
          </a:xfrm>
          <a:prstGeom prst="rtTriangle">
            <a:avLst/>
          </a:prstGeom>
          <a:solidFill>
            <a:srgbClr val="C9C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"/>
          <p:cNvSpPr txBox="1"/>
          <p:nvPr/>
        </p:nvSpPr>
        <p:spPr>
          <a:xfrm>
            <a:off x="6991350" y="3181350"/>
            <a:ext cx="52008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1800">
                <a:latin typeface="Montserrat"/>
                <a:ea typeface="Montserrat"/>
                <a:cs typeface="Montserrat"/>
                <a:sym typeface="Montserrat"/>
              </a:rPr>
              <a:t>График loss модели</a:t>
            </a:r>
            <a:r>
              <a:rPr lang="ru-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полученный с Comet ML (интегрированная в yolo система отслеживания экспериментов.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Наилучший  результат 0.012% на 18 эпохе и продолжает падать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Гиперпараметрыфайнтюнинга модели: batch-size=16, epochs=20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3" name="Google Shape;193;p22"/>
          <p:cNvCxnSpPr/>
          <p:nvPr/>
        </p:nvCxnSpPr>
        <p:spPr>
          <a:xfrm rot="10800000">
            <a:off x="9502900" y="-963400"/>
            <a:ext cx="2188200" cy="2188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4" name="Google Shape;194;p22" title="train_obj_loss VS step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00" y="658150"/>
            <a:ext cx="6113250" cy="568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/>
          <p:nvPr/>
        </p:nvSpPr>
        <p:spPr>
          <a:xfrm rot="5400000">
            <a:off x="17145" y="-17244"/>
            <a:ext cx="6806400" cy="68409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01" name="Google Shape;201;p23"/>
          <p:cNvSpPr/>
          <p:nvPr/>
        </p:nvSpPr>
        <p:spPr>
          <a:xfrm>
            <a:off x="806200" y="1942300"/>
            <a:ext cx="5116800" cy="416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:\Наташа\корел\сувалкина\презентация НЕЙРОНКИ\ДОД\1.png" id="202" name="Google Shape;202;p23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806200" y="1942300"/>
            <a:ext cx="5116799" cy="416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3"/>
          <p:cNvSpPr/>
          <p:nvPr/>
        </p:nvSpPr>
        <p:spPr>
          <a:xfrm rot="-8100000">
            <a:off x="-2027247" y="4665906"/>
            <a:ext cx="2948211" cy="2948635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04" name="Google Shape;204;p23"/>
          <p:cNvSpPr txBox="1"/>
          <p:nvPr>
            <p:ph type="title"/>
          </p:nvPr>
        </p:nvSpPr>
        <p:spPr>
          <a:xfrm>
            <a:off x="806200" y="576633"/>
            <a:ext cx="11438400" cy="80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5100">
                <a:latin typeface="Montserrat ExtraBold"/>
                <a:ea typeface="Montserrat ExtraBold"/>
                <a:cs typeface="Montserrat ExtraBold"/>
                <a:sym typeface="Montserrat ExtraBold"/>
              </a:rPr>
              <a:t>Слайд с картинкой и инф.</a:t>
            </a:r>
            <a:endParaRPr sz="5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6488200" y="2077027"/>
            <a:ext cx="5116800" cy="403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7800" lvl="0" marL="3048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lang="ru-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График использования памяти GPU </a:t>
            </a:r>
            <a:r>
              <a:rPr lang="ru-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полученный с Comet ML (интегрированная в yolo системы отслеживания экспериментов.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3048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•"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3048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•"/>
            </a:pPr>
            <a:r>
              <a:rPr lang="ru-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занято 99%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3048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•"/>
            </a:pPr>
            <a:r>
              <a:rPr lang="ru-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Гиперпараметры файнтюнинга модели: batch-size=32, epochs=20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6" name="Google Shape;206;p23"/>
          <p:cNvCxnSpPr/>
          <p:nvPr/>
        </p:nvCxnSpPr>
        <p:spPr>
          <a:xfrm rot="10800000">
            <a:off x="806100" y="1534700"/>
            <a:ext cx="11363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23"/>
          <p:cNvSpPr/>
          <p:nvPr/>
        </p:nvSpPr>
        <p:spPr>
          <a:xfrm rot="8100000">
            <a:off x="11484842" y="6236643"/>
            <a:ext cx="1360615" cy="1360615"/>
          </a:xfrm>
          <a:prstGeom prst="rtTriangle">
            <a:avLst/>
          </a:prstGeom>
          <a:solidFill>
            <a:srgbClr val="2064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08" name="Google Shape;208;p23" title="GPU memory usage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685175"/>
            <a:ext cx="6107199" cy="460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